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75" r:id="rId12"/>
    <p:sldId id="267" r:id="rId13"/>
    <p:sldId id="268" r:id="rId14"/>
    <p:sldId id="269" r:id="rId15"/>
    <p:sldId id="270" r:id="rId16"/>
    <p:sldId id="271" r:id="rId17"/>
    <p:sldId id="276" r:id="rId18"/>
    <p:sldId id="273" r:id="rId1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E6241-7C15-4567-BDC2-980FCAF3CA00}" type="datetimeFigureOut">
              <a:rPr lang="sk-SK" smtClean="0"/>
              <a:pPr/>
              <a:t>21. 3. 2025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A564E-6503-40E7-AD98-942894911858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9095" t="648"/>
          <a:stretch>
            <a:fillRect/>
          </a:stretch>
        </p:blipFill>
        <p:spPr bwMode="auto">
          <a:xfrm>
            <a:off x="611560" y="0"/>
            <a:ext cx="6493005" cy="684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411760" y="2132856"/>
            <a:ext cx="6624736" cy="2304256"/>
          </a:xfrm>
        </p:spPr>
        <p:txBody>
          <a:bodyPr>
            <a:normAutofit/>
          </a:bodyPr>
          <a:lstStyle/>
          <a:p>
            <a:r>
              <a:rPr lang="sk-SK" dirty="0"/>
              <a:t> NOVELA VYHLÁŠKY </a:t>
            </a:r>
            <a:br>
              <a:rPr lang="sk-SK" dirty="0"/>
            </a:br>
            <a:r>
              <a:rPr lang="sk-SK" dirty="0"/>
              <a:t>č. 503/2022 Z. Z. </a:t>
            </a:r>
            <a:br>
              <a:rPr lang="sk-SK" dirty="0"/>
            </a:br>
            <a:r>
              <a:rPr lang="sk-SK" dirty="0"/>
              <a:t>A SÚVISIACA LEGISLATÍVA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355776" y="4725144"/>
            <a:ext cx="4888632" cy="1752600"/>
          </a:xfrm>
        </p:spPr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s účinnosťou od 1.1.2023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Vyhláška Ministerstva hospodárstva Slovenskej republiky č. 503/2022 Z. z.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/>
              <a:t>	ktorou sa ustanovuje teplota teplej vody na odbernom </a:t>
            </a:r>
            <a:r>
              <a:rPr lang="sk-SK" dirty="0"/>
              <a:t>mieste a pravidlá rozpočítavania nákladov na množstvo tepla dodaného v teplej vode, nákladov na množstvo dodaného tepla na vykurovanie, nákladov na množstvo dodaného tepla alebo množstvo tepla vyrobeného v decentralizovanom zdroji tepla a ekonomicky oprávnených nákladov na teplo vyrobené v decentralizovanom zdroji tepla.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Vyhláška Ministerstva hospodárstva Slovenskej republiky č. 503/2022 Z. z.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2800" dirty="0"/>
              <a:t>	Jedným z hlavných cieľov vyhlášky Ministerstva hospodárstva SR č. 503/2022 Z. z., ktorá bola pripravená v spolupráci s Asociáciou rozpočítavateľov tepla a vody Slovensko, Slovenskou obchodnou inšpekciou a Slovenskou inovačnou a energetickou agentúrou, bolo zabezpečiť, aby boli náklady na teplo a teplú vodu pre vlastníkov bytových domov rozdelené čo najspravodlivejšie a aby nová vyhláška    v sebe zahŕňala aj riešenia pre aktuálne spôsoby   dodávky tepla.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Maximálne 2,5-násobok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k-SK" sz="2400" dirty="0"/>
              <a:t>	Súčasná právna úprava odporúča rozpočítavať celkové náklady na množstvo dodaného tepla v pomere 60 % základná zložka podľa podlahovej plochy bytu a 40 % podľa nameranej spotreby s tým, že vlastníci môžu rozhodnúť o jeho zmene. </a:t>
            </a:r>
            <a:r>
              <a:rPr lang="sk-SK" sz="2400" b="1" dirty="0"/>
              <a:t>Novinkou je, že vyhláška určuje, že podiel základnej zložky nemôže byť nižší ako 30 %, a predovšetkým zavádza kontrolný mechanizmus, ktorý má zabezpečiť spravodlivé </a:t>
            </a:r>
            <a:r>
              <a:rPr lang="sk-SK" sz="2400" dirty="0"/>
              <a:t>rozdelenie nákladov. Podľa neho by nemal rozdiel medzi bytom s minimálnou jednotkovou cenou za teplo na štvorcový meter celkovej plochy vykurovaného priestoru a bytom s maximálnou cenou na štvorcový meter prekročiť 2,5-násobok. Ak bude rozdiel väčší, upraví sa podiel základnej zložky na celé percento smerom nahor a podľa tohto pomeru sa rozpočítajú náklady v celom bytovom dome.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Maximálne 2,5-násobok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k-SK" sz="2400" dirty="0"/>
              <a:t>	Zároveň vyhláška určuje, že takto stanovená </a:t>
            </a:r>
            <a:r>
              <a:rPr lang="sk-SK" sz="2400" b="1" dirty="0"/>
              <a:t>základná zložka sa bude rozpočítavať aj na byty a nebytové priestory odpojené od vykurovacej sústavy v objekte rozpočítavania.</a:t>
            </a:r>
          </a:p>
          <a:p>
            <a:pPr>
              <a:buNone/>
            </a:pPr>
            <a:endParaRPr lang="sk-SK" sz="2400" b="1" dirty="0"/>
          </a:p>
          <a:p>
            <a:pPr>
              <a:buNone/>
            </a:pPr>
            <a:r>
              <a:rPr lang="sk-SK" sz="2400" dirty="0"/>
              <a:t>	Ďalšou zmenou je </a:t>
            </a:r>
            <a:r>
              <a:rPr lang="sk-SK" sz="2400" b="1" dirty="0"/>
              <a:t>určovanie náhradných spotrieb. V prípade úmyselného poškodenia meracieho </a:t>
            </a:r>
            <a:r>
              <a:rPr lang="sk-SK" sz="2400" dirty="0"/>
              <a:t>zariadenia, neumožnenia odpočtu alebo odmietnutia inštalácie sa náhradná spotreba vypočítava zo spotreby bytu s maximálnou spotrebou vypočítanou na m2 v bytovom dome navýšenou o 10 %. </a:t>
            </a:r>
            <a:r>
              <a:rPr lang="sk-SK" sz="2400" b="1" dirty="0"/>
              <a:t>Zavedenie tohto opatrenia by malo odradiť užívateľov od snahy vyhnúť sa meraniu.</a:t>
            </a:r>
            <a:endParaRPr lang="sk-SK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000" b="1" dirty="0"/>
              <a:t>Rozpočítanie nákladov na teplú vodu pre objekt rozpočítavania</a:t>
            </a:r>
            <a:endParaRPr lang="sk-SK" sz="3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k-SK" sz="2400" dirty="0"/>
              <a:t>Konečnému spotrebiteľovi, ktorý </a:t>
            </a:r>
            <a:r>
              <a:rPr lang="sk-SK" sz="2400" b="1" dirty="0"/>
              <a:t>neumožní odpočet určeného meradla alebo neumožní prevádzkovať funkciu diaľkového odpočtu na určenom meradle sa určí náhradná spotreba vo výške 1,5-násobku </a:t>
            </a:r>
            <a:r>
              <a:rPr lang="sk-SK" sz="2400" dirty="0"/>
              <a:t>priemernej spotreby na byt a nebytový priestor v objekte rozpočítavania.</a:t>
            </a:r>
          </a:p>
          <a:p>
            <a:pPr>
              <a:buNone/>
            </a:pPr>
            <a:r>
              <a:rPr lang="sk-SK" sz="2400" dirty="0"/>
              <a:t>Ak sa preukáže, že konečný spotrebiteľ </a:t>
            </a:r>
            <a:r>
              <a:rPr lang="sk-SK" sz="2400" b="1" dirty="0"/>
              <a:t>ovplyvňuje, neumožní nainštalovať, demontuje alebo znefunkční určené meradlo na meranie množstva teplej vody, určí sa mu náhradná spotreba 3-násobku </a:t>
            </a:r>
            <a:r>
              <a:rPr lang="sk-SK" sz="2400" dirty="0"/>
              <a:t>priemernej spotreby na byt a nebytový priestor v objekte rozpočítavania. </a:t>
            </a:r>
            <a:r>
              <a:rPr lang="sk-SK" sz="2400" b="1" dirty="0"/>
              <a:t>Pri poruche určeného meradla sa spotreba konečnému spotrebiteľovi určí na základe jeho priemernej </a:t>
            </a:r>
            <a:r>
              <a:rPr lang="pl-PL" sz="2400" dirty="0"/>
              <a:t>spotreby za posledné 2 roky.</a:t>
            </a:r>
            <a:endParaRPr lang="sk-SK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000" b="1" dirty="0"/>
              <a:t>Rozpočítanie nákladov na teplú vodu pre objekt rozpočítavania</a:t>
            </a:r>
            <a:endParaRPr lang="sk-SK" sz="3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k-SK" sz="2400" dirty="0"/>
              <a:t>Ak dôjde </a:t>
            </a:r>
            <a:r>
              <a:rPr lang="sk-SK" sz="2400" b="1" dirty="0"/>
              <a:t>k zmene konečného spotrebiteľa počas zúčtovacieho obdobia, tak:</a:t>
            </a:r>
          </a:p>
          <a:p>
            <a:r>
              <a:rPr lang="sk-SK" sz="2400" dirty="0"/>
              <a:t>ZZ sa prerozdelí podľa prílohy č.2 stĺpca č.3 k dátumu zmeny.</a:t>
            </a:r>
          </a:p>
          <a:p>
            <a:r>
              <a:rPr lang="sk-SK" sz="2400" dirty="0"/>
              <a:t>SZ sa vypočíta podľa spotrieb nameraných určeným meradlom k dátumu zmeny, ak k dátumu zmeny nie sú k dispozícii spotreby namerané na určenom meradle, prerozdelenie na jednotlivé obdobia sa určí podľa prílohy č.2 stĺpca č.3.</a:t>
            </a:r>
          </a:p>
          <a:p>
            <a:pPr>
              <a:buNone/>
            </a:pPr>
            <a:endParaRPr lang="sk-SK" sz="2400" b="1" dirty="0"/>
          </a:p>
          <a:p>
            <a:pPr algn="ctr">
              <a:buNone/>
            </a:pPr>
            <a:r>
              <a:rPr lang="sk-SK" sz="2400" b="1" dirty="0"/>
              <a:t>Rozpočítanie podľa Vyhlášky MH SR č. 503/2022 Z. z. sa uskutočnilo prvýkrát v roku 2024 a </a:t>
            </a:r>
            <a:br>
              <a:rPr lang="sk-SK" sz="2400" b="1" dirty="0"/>
            </a:br>
            <a:r>
              <a:rPr lang="sk-SK" sz="2400" b="1" dirty="0"/>
              <a:t>týkalo sa zúčtovacieho obdobia za rok 2023.</a:t>
            </a:r>
            <a:endParaRPr lang="sk-SK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Vyhláška Ministerstva hospodárstva Slovenskej republiky č. 503/2022 Z. z.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470794"/>
            <a:ext cx="8784976" cy="5112568"/>
          </a:xfrm>
        </p:spPr>
        <p:txBody>
          <a:bodyPr>
            <a:noAutofit/>
          </a:bodyPr>
          <a:lstStyle/>
          <a:p>
            <a:pPr>
              <a:buNone/>
            </a:pPr>
            <a:endParaRPr lang="sk-SK" sz="2100" b="1" dirty="0"/>
          </a:p>
          <a:p>
            <a:pPr>
              <a:buNone/>
            </a:pPr>
            <a:r>
              <a:rPr lang="sk-SK" sz="2100" b="1" dirty="0"/>
              <a:t>§ 7 Rozpočítavanie nákladov na teplo pre bytovú odovzdávaciu stanicu tepla</a:t>
            </a:r>
          </a:p>
          <a:p>
            <a:pPr>
              <a:buNone/>
            </a:pPr>
            <a:r>
              <a:rPr lang="sk-SK" sz="2100" dirty="0"/>
              <a:t>	</a:t>
            </a:r>
            <a:r>
              <a:rPr lang="sk-SK" sz="2100" b="1" dirty="0"/>
              <a:t>ZZ</a:t>
            </a:r>
            <a:r>
              <a:rPr lang="sk-SK" sz="2100" dirty="0"/>
              <a:t> sa rozpočítava aj medzi byty a nebytové priestory, ktoré sú </a:t>
            </a:r>
            <a:r>
              <a:rPr lang="sk-SK" sz="2100" b="1" dirty="0"/>
              <a:t>odpojené od vykurovacej sústavy</a:t>
            </a:r>
            <a:r>
              <a:rPr lang="sk-SK" sz="2100" dirty="0"/>
              <a:t> v objekte rozpočítavania, ak vlastníci bytov a nebytových priestorov nerozhodnú o úprave koeficientov podľa tabuľky, pričom upravená výška koeficientov nemôže prekročiť hodnoty uvedené v tabuľke </a:t>
            </a:r>
          </a:p>
          <a:p>
            <a:pPr>
              <a:buNone/>
            </a:pPr>
            <a:r>
              <a:rPr lang="sk-SK" sz="2100" dirty="0"/>
              <a:t>	a) 	</a:t>
            </a:r>
            <a:r>
              <a:rPr lang="sk-SK" sz="2100" b="1" dirty="0"/>
              <a:t>0,2</a:t>
            </a:r>
            <a:r>
              <a:rPr lang="sk-SK" sz="2100" dirty="0"/>
              <a:t>	pri bytoch a nebytových priestoroch v nadstavbách a vstavbách do podkrovia,</a:t>
            </a:r>
          </a:p>
          <a:p>
            <a:pPr>
              <a:buNone/>
            </a:pPr>
            <a:r>
              <a:rPr lang="sk-SK" sz="2100" dirty="0"/>
              <a:t>	b) 	</a:t>
            </a:r>
            <a:r>
              <a:rPr lang="sk-SK" sz="2100" b="1" dirty="0"/>
              <a:t>1,0 </a:t>
            </a:r>
            <a:r>
              <a:rPr lang="sk-SK" sz="2100" dirty="0"/>
              <a:t>	pri ostatných bytoch a nebytových priestoroch.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Nová vyhláška č. 503/2022 Z. z.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/>
          </a:bodyPr>
          <a:lstStyle/>
          <a:p>
            <a:r>
              <a:rPr lang="sk-SK" sz="2800" dirty="0"/>
              <a:t>vylúčila, aby za teplo na vykurovanie dodané do vykurovaného objektu niektorí vlastníci neplatili</a:t>
            </a:r>
          </a:p>
          <a:p>
            <a:r>
              <a:rPr lang="sk-SK" sz="2800" dirty="0"/>
              <a:t>nastavila pravidlá tak, aby nebolo možné šetriť náklady na úkor susedov zneprístupnením merača/meračov k odpočtu alebo poškodiť merač/merače; ten kto poškodí merače alebo zneprístupní meradlá k odpočtu, zaplatí za teplo podľa novej legislatívy najviac (pokuty, priemerná spotreba za bytový dom)</a:t>
            </a:r>
          </a:p>
          <a:p>
            <a:pPr>
              <a:buNone/>
            </a:pPr>
            <a:endParaRPr lang="sk-S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Vyhláška 337/2024  </a:t>
            </a:r>
            <a:br>
              <a:rPr lang="sk-SK" b="1" dirty="0">
                <a:solidFill>
                  <a:srgbClr val="FF0000"/>
                </a:solidFill>
              </a:rPr>
            </a:br>
            <a:r>
              <a:rPr lang="sk-SK" sz="4000" b="1" dirty="0">
                <a:solidFill>
                  <a:srgbClr val="FF0000"/>
                </a:solidFill>
              </a:rPr>
              <a:t>s účinnosťou od 15. decembra 2024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3000" dirty="0"/>
              <a:t>20 novelizačných bodov:</a:t>
            </a:r>
          </a:p>
          <a:p>
            <a:pPr lvl="1">
              <a:buNone/>
            </a:pPr>
            <a:r>
              <a:rPr lang="sk-SK" dirty="0"/>
              <a:t>● </a:t>
            </a:r>
            <a:r>
              <a:rPr lang="sk-SK" u="sng" dirty="0"/>
              <a:t>Formálne:</a:t>
            </a:r>
            <a:r>
              <a:rPr lang="sk-SK" dirty="0"/>
              <a:t> 1, 4, 7, 18, 20 – vo vzťahu k novej prílohe č. 4</a:t>
            </a:r>
          </a:p>
          <a:p>
            <a:pPr lvl="1">
              <a:buNone/>
            </a:pPr>
            <a:r>
              <a:rPr lang="sk-SK" dirty="0"/>
              <a:t>● </a:t>
            </a:r>
            <a:r>
              <a:rPr lang="sk-SK" sz="2800" u="sng" dirty="0"/>
              <a:t>Oprava chýb</a:t>
            </a:r>
            <a:r>
              <a:rPr lang="sk-SK" sz="2800" dirty="0"/>
              <a:t>/preklepov: 8, 13</a:t>
            </a:r>
          </a:p>
          <a:p>
            <a:pPr lvl="1">
              <a:buNone/>
            </a:pPr>
            <a:r>
              <a:rPr lang="sk-SK" dirty="0"/>
              <a:t>● </a:t>
            </a:r>
            <a:r>
              <a:rPr lang="sk-SK" sz="2800" u="sng" dirty="0"/>
              <a:t>Upresnenie</a:t>
            </a:r>
            <a:r>
              <a:rPr lang="sk-SK" sz="2800" dirty="0"/>
              <a:t>: 3, 10, 11, 14, 15, 16</a:t>
            </a:r>
          </a:p>
          <a:p>
            <a:pPr lvl="1">
              <a:buNone/>
            </a:pPr>
            <a:r>
              <a:rPr lang="sk-SK" dirty="0"/>
              <a:t>● </a:t>
            </a:r>
            <a:r>
              <a:rPr lang="sk-SK" sz="2800" u="sng" dirty="0">
                <a:solidFill>
                  <a:srgbClr val="FF0000"/>
                </a:solidFill>
              </a:rPr>
              <a:t>Stredne závažné</a:t>
            </a:r>
            <a:r>
              <a:rPr lang="sk-SK" sz="2800" dirty="0"/>
              <a:t>: 2, 5, 12, 17</a:t>
            </a:r>
          </a:p>
          <a:p>
            <a:pPr lvl="1">
              <a:buNone/>
            </a:pPr>
            <a:r>
              <a:rPr lang="sk-SK" dirty="0"/>
              <a:t>● </a:t>
            </a:r>
            <a:r>
              <a:rPr lang="sk-SK" sz="2800" u="sng" dirty="0">
                <a:solidFill>
                  <a:srgbClr val="FF0000"/>
                </a:solidFill>
              </a:rPr>
              <a:t>Veľmi závažné</a:t>
            </a:r>
            <a:r>
              <a:rPr lang="sk-SK" sz="2800" dirty="0"/>
              <a:t>: 6, 9, 19, 20 – vo vzťahu k novej prílohe č. 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A7E428-B571-BD80-D0CA-0C0B36F7B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55E3E5A-C3A1-5C21-84B0-101F5D0F7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Vyhláška 337/2024  </a:t>
            </a:r>
            <a:br>
              <a:rPr lang="sk-SK" b="1" dirty="0">
                <a:solidFill>
                  <a:srgbClr val="FF0000"/>
                </a:solidFill>
              </a:rPr>
            </a:br>
            <a:r>
              <a:rPr lang="sk-SK" sz="4400" b="1" dirty="0">
                <a:solidFill>
                  <a:srgbClr val="FF0000"/>
                </a:solidFill>
              </a:rPr>
              <a:t>s účinnosťou od 15. decembra 2024</a:t>
            </a:r>
            <a:endParaRPr lang="sk-SK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AB0556F4-9CFA-6F84-5CC4-D6D26B3CA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70794"/>
            <a:ext cx="8784976" cy="51125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k-SK" sz="2100" b="1" dirty="0"/>
              <a:t>§ 7 Rozpočítavanie nákladov na teplo pre bytovú odovzdávaciu stanicu tepla</a:t>
            </a:r>
          </a:p>
          <a:p>
            <a:pPr>
              <a:buNone/>
            </a:pPr>
            <a:r>
              <a:rPr lang="sk-SK" sz="2100" dirty="0"/>
              <a:t>	</a:t>
            </a:r>
            <a:r>
              <a:rPr lang="sk-SK" sz="2100" b="1" dirty="0"/>
              <a:t>ZZ</a:t>
            </a:r>
            <a:r>
              <a:rPr lang="sk-SK" sz="2100" dirty="0"/>
              <a:t> sa rozpočítava aj medzi byty a nebytové priestory, ktoré sú </a:t>
            </a:r>
            <a:r>
              <a:rPr lang="sk-SK" sz="2100" b="1" dirty="0"/>
              <a:t>odpojené od vykurovacej sústavy </a:t>
            </a:r>
            <a:r>
              <a:rPr lang="sk-SK" sz="2100" dirty="0"/>
              <a:t>v objekte rozpočítavania, ak vlastníci bytov a nebytových priestorov nerozhodnú o úprave koeficientov podľa tabuľky, pričom upravená výška koeficientov nemôže prekročiť hodnoty uvedené v tabuľke </a:t>
            </a:r>
          </a:p>
          <a:p>
            <a:pPr>
              <a:buNone/>
            </a:pPr>
            <a:r>
              <a:rPr lang="sk-SK" sz="2100" dirty="0"/>
              <a:t>	a) 	</a:t>
            </a:r>
            <a:r>
              <a:rPr lang="sk-SK" sz="2100" b="1" dirty="0"/>
              <a:t>0,2</a:t>
            </a:r>
            <a:r>
              <a:rPr lang="sk-SK" sz="2100" dirty="0"/>
              <a:t>	pri bytoch a nebytových priestoroch v nadstavbách a vstavbách do podkrovia,</a:t>
            </a:r>
          </a:p>
          <a:p>
            <a:pPr>
              <a:buNone/>
            </a:pPr>
            <a:r>
              <a:rPr lang="sk-SK" sz="2100" dirty="0"/>
              <a:t>	b) 	</a:t>
            </a:r>
            <a:r>
              <a:rPr lang="sk-SK" sz="2100" b="1" dirty="0"/>
              <a:t>0,5</a:t>
            </a:r>
            <a:r>
              <a:rPr lang="sk-SK" sz="2100" dirty="0"/>
              <a:t> 	pri bytoch a nebytových priestoroch alebo ich častiach, ktoré sa nachádzajú na prízemí alebo na najvyššom podlaží alebo nad priestormi, ktoré nie sú vykurované, alebo v tých bytoch a nebytových priestoroch s individuálnym vykurovaním, cez ktoré neprechádzajú rozvody ústredného vykurovania v objekte rozpočítavania,</a:t>
            </a:r>
          </a:p>
          <a:p>
            <a:pPr>
              <a:buNone/>
            </a:pPr>
            <a:r>
              <a:rPr lang="sk-SK" sz="2100" dirty="0"/>
              <a:t>	c) 	</a:t>
            </a:r>
            <a:r>
              <a:rPr lang="sk-SK" sz="2100" b="1" dirty="0"/>
              <a:t>1,0 </a:t>
            </a:r>
            <a:r>
              <a:rPr lang="sk-SK" sz="2100" dirty="0"/>
              <a:t>	pri ostatných bytoch a nebytových priestoroch.</a:t>
            </a:r>
          </a:p>
        </p:txBody>
      </p:sp>
    </p:spTree>
    <p:extLst>
      <p:ext uri="{BB962C8B-B14F-4D97-AF65-F5344CB8AC3E}">
        <p14:creationId xmlns:p14="http://schemas.microsoft.com/office/powerpoint/2010/main" val="1584400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 dirty="0"/>
              <a:t/>
            </a:r>
            <a:br>
              <a:rPr lang="sk-SK" sz="4000" dirty="0"/>
            </a:br>
            <a:r>
              <a:rPr lang="sk-SK" sz="4000" b="1" dirty="0">
                <a:solidFill>
                  <a:srgbClr val="FF0000"/>
                </a:solidFill>
              </a:rPr>
              <a:t>Stredne závažné</a:t>
            </a:r>
            <a:r>
              <a:rPr lang="sk-SK" sz="4000" dirty="0"/>
              <a:t/>
            </a:r>
            <a:br>
              <a:rPr lang="sk-SK" sz="4000" dirty="0"/>
            </a:br>
            <a:endParaRPr lang="sk-SK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l-PL" sz="2800" dirty="0">
                <a:solidFill>
                  <a:schemeClr val="tx2">
                    <a:lumMod val="75000"/>
                  </a:schemeClr>
                </a:solidFill>
              </a:rPr>
              <a:t>V</a:t>
            </a:r>
            <a:r>
              <a:rPr lang="pl-PL" sz="2800" b="1" dirty="0">
                <a:solidFill>
                  <a:schemeClr val="tx2">
                    <a:lumMod val="75000"/>
                  </a:schemeClr>
                </a:solidFill>
              </a:rPr>
              <a:t> §4</a:t>
            </a:r>
            <a:r>
              <a:rPr lang="pl-PL" sz="2800" dirty="0">
                <a:solidFill>
                  <a:schemeClr val="tx2">
                    <a:lumMod val="75000"/>
                  </a:schemeClr>
                </a:solidFill>
              </a:rPr>
              <a:t> sa dopĺňa odsekom 4, ktorý znie:</a:t>
            </a:r>
          </a:p>
          <a:p>
            <a:pPr>
              <a:buNone/>
            </a:pPr>
            <a:r>
              <a:rPr lang="sk-SK" sz="2800" dirty="0"/>
              <a:t>	</a:t>
            </a:r>
            <a:r>
              <a:rPr lang="sk-SK" sz="2800" dirty="0">
                <a:solidFill>
                  <a:srgbClr val="C00000"/>
                </a:solidFill>
              </a:rPr>
              <a:t>„(4) Ak sa pri rozpočítavaní nákladov na množstvo vyrobeného tepla v decentralizovanom zdroji tepla uplatňujú náklady určené osobou zabezpečujúcou výrobu tepla podľa §1 ods. 3 písm. c) zákona, vlastníci bytov a nebytových priestorov môžu rozhodnúť o rozšírení ekonomicky oprávnených nákladov odchýlne od odseku 3“. </a:t>
            </a:r>
          </a:p>
          <a:p>
            <a:pPr>
              <a:buNone/>
            </a:pPr>
            <a:r>
              <a:rPr lang="sk-SK" sz="2800" dirty="0">
                <a:solidFill>
                  <a:schemeClr val="tx2">
                    <a:lumMod val="75000"/>
                  </a:schemeClr>
                </a:solidFill>
              </a:rPr>
              <a:t>V </a:t>
            </a:r>
            <a:r>
              <a:rPr lang="sv-SE" sz="2800" b="1" dirty="0">
                <a:solidFill>
                  <a:schemeClr val="tx2">
                    <a:lumMod val="75000"/>
                  </a:schemeClr>
                </a:solidFill>
              </a:rPr>
              <a:t>§7</a:t>
            </a:r>
            <a:r>
              <a:rPr lang="sv-SE" sz="2800" dirty="0">
                <a:solidFill>
                  <a:schemeClr val="tx2">
                    <a:lumMod val="75000"/>
                  </a:schemeClr>
                </a:solidFill>
              </a:rPr>
              <a:t> sa vypúšťa odsek 5.</a:t>
            </a:r>
          </a:p>
          <a:p>
            <a:pPr>
              <a:buNone/>
            </a:pPr>
            <a:r>
              <a:rPr lang="sk-SK" sz="2800" i="1" dirty="0"/>
              <a:t>	</a:t>
            </a:r>
            <a:r>
              <a:rPr lang="sk-SK" sz="2200" i="1" strike="sngStrike" dirty="0"/>
              <a:t>(5) Základná zložka sa podľa odseku 4 rozpočítava aj medzi byty a nebytové priestory v nadstavbách a vstavbách do podkrovia s individuálnou prípravou tepla, pričom sa pre podlahovú plochu uplatní koeficient 0,2. </a:t>
            </a:r>
          </a:p>
          <a:p>
            <a:pPr>
              <a:buNone/>
            </a:pPr>
            <a:r>
              <a:rPr lang="sk-SK" sz="2800" dirty="0">
                <a:solidFill>
                  <a:schemeClr val="tx2">
                    <a:lumMod val="75000"/>
                  </a:schemeClr>
                </a:solidFill>
              </a:rPr>
              <a:t>Doterajšie odseky 6 až 13 sa označujú ako odseky 5 až 12.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 dirty="0"/>
              <a:t/>
            </a:r>
            <a:br>
              <a:rPr lang="sk-SK" sz="4000" dirty="0"/>
            </a:br>
            <a:r>
              <a:rPr lang="sk-SK" sz="4000" b="1" dirty="0">
                <a:solidFill>
                  <a:srgbClr val="FF0000"/>
                </a:solidFill>
              </a:rPr>
              <a:t>Stredne závažné</a:t>
            </a:r>
            <a:r>
              <a:rPr lang="sk-SK" sz="4000" dirty="0"/>
              <a:t/>
            </a:r>
            <a:br>
              <a:rPr lang="sk-SK" sz="4000" dirty="0"/>
            </a:br>
            <a:endParaRPr lang="sk-SK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k-SK" sz="2800" dirty="0">
                <a:solidFill>
                  <a:schemeClr val="tx2">
                    <a:lumMod val="75000"/>
                  </a:schemeClr>
                </a:solidFill>
              </a:rPr>
              <a:t>V </a:t>
            </a:r>
            <a:r>
              <a:rPr lang="sk-SK" sz="2800" b="1" dirty="0">
                <a:solidFill>
                  <a:schemeClr val="tx2">
                    <a:lumMod val="75000"/>
                  </a:schemeClr>
                </a:solidFill>
              </a:rPr>
              <a:t>§ 8</a:t>
            </a:r>
            <a:r>
              <a:rPr lang="sk-SK" sz="2800" dirty="0">
                <a:solidFill>
                  <a:schemeClr val="tx2">
                    <a:lumMod val="75000"/>
                  </a:schemeClr>
                </a:solidFill>
              </a:rPr>
              <a:t> ods. 15 sa číslo </a:t>
            </a:r>
            <a:r>
              <a:rPr lang="sk-SK" sz="2800" dirty="0">
                <a:solidFill>
                  <a:srgbClr val="FF0000"/>
                </a:solidFill>
              </a:rPr>
              <a:t>„2,5“ </a:t>
            </a:r>
            <a:r>
              <a:rPr lang="sk-SK" sz="2800" dirty="0">
                <a:solidFill>
                  <a:schemeClr val="tx2">
                    <a:lumMod val="75000"/>
                  </a:schemeClr>
                </a:solidFill>
              </a:rPr>
              <a:t>nahrádza číslom </a:t>
            </a:r>
            <a:r>
              <a:rPr lang="sk-SK" sz="2800" dirty="0">
                <a:solidFill>
                  <a:srgbClr val="FF0000"/>
                </a:solidFill>
              </a:rPr>
              <a:t>„2,85“.</a:t>
            </a:r>
          </a:p>
          <a:p>
            <a:pPr>
              <a:buNone/>
            </a:pPr>
            <a:r>
              <a:rPr lang="sk-SK" sz="2800" dirty="0"/>
              <a:t>	</a:t>
            </a:r>
            <a:r>
              <a:rPr lang="sk-SK" sz="2600" dirty="0"/>
              <a:t>(15) Ak v rámci zúčtovacieho obdobia pre objekt rozpočítavania podiel špecifických nákladov vykurovaného priestoru podľa odseku 14 prekročí hodnotu </a:t>
            </a:r>
            <a:r>
              <a:rPr lang="sk-SK" sz="2600" dirty="0">
                <a:solidFill>
                  <a:srgbClr val="C00000"/>
                </a:solidFill>
              </a:rPr>
              <a:t>2,85</a:t>
            </a:r>
            <a:r>
              <a:rPr lang="sk-SK" sz="2600" dirty="0"/>
              <a:t>, upraví sa základná zložka podľa odseku 1 na najbližšie celé percento so zaokrúhlením nahor tak, že hodnota P je </a:t>
            </a:r>
            <a:r>
              <a:rPr lang="sk-SK" sz="2600" dirty="0">
                <a:solidFill>
                  <a:srgbClr val="C00000"/>
                </a:solidFill>
              </a:rPr>
              <a:t>2,85 </a:t>
            </a:r>
            <a:r>
              <a:rPr lang="sk-SK" sz="2600" dirty="0"/>
              <a:t>alebo menšia. Rozpočítanie nákladov sa vykoná s takto upravenou základnou zložkou.</a:t>
            </a:r>
          </a:p>
          <a:p>
            <a:pPr>
              <a:buNone/>
            </a:pPr>
            <a:r>
              <a:rPr lang="sk-SK" sz="2800" dirty="0">
                <a:solidFill>
                  <a:schemeClr val="tx2">
                    <a:lumMod val="75000"/>
                  </a:schemeClr>
                </a:solidFill>
              </a:rPr>
              <a:t>V </a:t>
            </a:r>
            <a:r>
              <a:rPr lang="sk-SK" sz="2800" b="1" dirty="0">
                <a:solidFill>
                  <a:schemeClr val="tx2">
                    <a:lumMod val="75000"/>
                  </a:schemeClr>
                </a:solidFill>
              </a:rPr>
              <a:t>§11</a:t>
            </a:r>
            <a:r>
              <a:rPr lang="sk-SK" sz="2800" dirty="0">
                <a:solidFill>
                  <a:schemeClr val="tx2">
                    <a:lumMod val="75000"/>
                  </a:schemeClr>
                </a:solidFill>
              </a:rPr>
              <a:t> sa odsek 5 dopĺňa písmenom j), ktoré znie: </a:t>
            </a:r>
          </a:p>
          <a:p>
            <a:pPr>
              <a:buNone/>
            </a:pPr>
            <a:r>
              <a:rPr lang="sk-SK" sz="28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sk-SK" sz="2800" dirty="0">
                <a:solidFill>
                  <a:srgbClr val="C00000"/>
                </a:solidFill>
              </a:rPr>
              <a:t>„</a:t>
            </a:r>
            <a:r>
              <a:rPr lang="sk-SK" sz="2800" i="1" dirty="0">
                <a:solidFill>
                  <a:srgbClr val="C00000"/>
                </a:solidFill>
              </a:rPr>
              <a:t>j) podiel špecifických nákladov pri pomere základnej zložky a spotrebnej zložky určenej podľa §8 ods. 1 a podiel špecifických nákladov vrátane hodnoty N(max) a N(min) podľa §8 ods. 14 po úprave základnej zložky a spotrebnej zložky podľa §8 ods. 15, ak sa uplatňuje“.</a:t>
            </a:r>
            <a:endParaRPr lang="sk-SK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b="1" dirty="0">
                <a:solidFill>
                  <a:srgbClr val="FF0000"/>
                </a:solidFill>
              </a:rPr>
              <a:t>Veľmi závažné </a:t>
            </a:r>
            <a:r>
              <a:rPr lang="sk-SK" sz="3600" dirty="0"/>
              <a:t>– vo vzťahu k novej prílohe č. 3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2400" dirty="0">
                <a:solidFill>
                  <a:srgbClr val="002060"/>
                </a:solidFill>
              </a:rPr>
              <a:t>V </a:t>
            </a:r>
            <a:r>
              <a:rPr lang="sk-SK" sz="2400" b="1" dirty="0">
                <a:solidFill>
                  <a:srgbClr val="002060"/>
                </a:solidFill>
              </a:rPr>
              <a:t>§ 7</a:t>
            </a:r>
            <a:r>
              <a:rPr lang="sk-SK" sz="2400" dirty="0">
                <a:solidFill>
                  <a:srgbClr val="002060"/>
                </a:solidFill>
              </a:rPr>
              <a:t> ods. 5 sa na konci pripája čiarka a tieto slová: „ak vlastníci bytov a nebytových priestorov nerozhodnú o úprave koeficientov podľa prílohy č. 3. Upravená výška koeficientov nemôže prekročiť hodnoty uvedené v prílohe č. 3“.</a:t>
            </a:r>
          </a:p>
          <a:p>
            <a:pPr>
              <a:buNone/>
            </a:pPr>
            <a:r>
              <a:rPr lang="sk-SK" sz="2400" i="1" dirty="0"/>
              <a:t>	</a:t>
            </a:r>
          </a:p>
          <a:p>
            <a:pPr>
              <a:buNone/>
            </a:pPr>
            <a:r>
              <a:rPr lang="sk-SK" sz="2400" i="1" dirty="0"/>
              <a:t>	(5) Základná zložka podľa odseku 4 sa rozpočítava aj medzi byty a nebytové priestory, ktoré sú odpojené od vykurovacej sústavy v objekte rozpočítavania, </a:t>
            </a:r>
            <a:r>
              <a:rPr lang="sk-SK" sz="2400" i="1" dirty="0">
                <a:solidFill>
                  <a:srgbClr val="C00000"/>
                </a:solidFill>
              </a:rPr>
              <a:t>ak vlastníci bytov a nebytových priestorov nerozhodnú o úprave koeficientov podľa </a:t>
            </a:r>
            <a:r>
              <a:rPr lang="sk-SK" sz="2400" i="1" u="sng" dirty="0">
                <a:solidFill>
                  <a:srgbClr val="C00000"/>
                </a:solidFill>
              </a:rPr>
              <a:t>prílohy č. 3</a:t>
            </a:r>
            <a:r>
              <a:rPr lang="sk-SK" sz="2400" i="1" dirty="0">
                <a:solidFill>
                  <a:srgbClr val="C00000"/>
                </a:solidFill>
              </a:rPr>
              <a:t>. Upravená výška koeficientov nemôže prekročiť hodnoty uvedené v </a:t>
            </a:r>
            <a:r>
              <a:rPr lang="sk-SK" sz="2400" i="1" u="sng" dirty="0">
                <a:solidFill>
                  <a:srgbClr val="C00000"/>
                </a:solidFill>
              </a:rPr>
              <a:t>prílohe č. 3</a:t>
            </a:r>
            <a:r>
              <a:rPr lang="sk-SK" sz="2400" i="1" dirty="0">
                <a:solidFill>
                  <a:srgbClr val="C00000"/>
                </a:solidFill>
              </a:rPr>
              <a:t>.</a:t>
            </a:r>
            <a:endParaRPr lang="sk-SK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b="1" dirty="0">
                <a:solidFill>
                  <a:srgbClr val="FF0000"/>
                </a:solidFill>
              </a:rPr>
              <a:t>Veľmi závažné </a:t>
            </a:r>
            <a:r>
              <a:rPr lang="sk-SK" sz="3600" dirty="0"/>
              <a:t>– vo vzťahu k novej prílohe č. 3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2400" dirty="0">
                <a:solidFill>
                  <a:srgbClr val="002060"/>
                </a:solidFill>
              </a:rPr>
              <a:t>V </a:t>
            </a:r>
            <a:r>
              <a:rPr lang="sk-SK" sz="2400" b="1" dirty="0">
                <a:solidFill>
                  <a:srgbClr val="002060"/>
                </a:solidFill>
              </a:rPr>
              <a:t>§ 8</a:t>
            </a:r>
            <a:r>
              <a:rPr lang="sk-SK" sz="2400" dirty="0">
                <a:solidFill>
                  <a:srgbClr val="002060"/>
                </a:solidFill>
              </a:rPr>
              <a:t> odseky 4 a 5 znejú:</a:t>
            </a:r>
          </a:p>
          <a:p>
            <a:pPr>
              <a:buNone/>
            </a:pPr>
            <a:r>
              <a:rPr lang="sk-SK" sz="2400" i="1" dirty="0"/>
              <a:t>	</a:t>
            </a:r>
            <a:r>
              <a:rPr lang="sk-SK" sz="2400" i="1" dirty="0">
                <a:solidFill>
                  <a:srgbClr val="C00000"/>
                </a:solidFill>
              </a:rPr>
              <a:t>„(4) Základná zložka podľa odseku 3 sa rozpočítava aj medzi byty a nebytové priestory, ktoré sú odpojené od vykurovacej sústavy v objekte rozpočítavania, pričom podlahová plocha bytu alebo vykurovaného nebytového priestoru alebo upravená podlahová plocha bytu alebo vykurovaného nebytového priestoru sa vynásobí koeficientom podľa prílohy č. 3.</a:t>
            </a:r>
          </a:p>
          <a:p>
            <a:pPr>
              <a:buNone/>
            </a:pPr>
            <a:r>
              <a:rPr lang="sk-SK" sz="2400" i="1" dirty="0">
                <a:solidFill>
                  <a:srgbClr val="C00000"/>
                </a:solidFill>
              </a:rPr>
              <a:t>	(5) Vlastníci bytov a nebytových priestorov môžu rozhodnúť o úprave koeficientov uvedených v prílohe č. 3. Upravená výška koeficientov nemôže prekročiť hodnoty uvedené v prílohe č. 3“.</a:t>
            </a:r>
            <a:endParaRPr lang="sk-SK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b="1" dirty="0">
                <a:solidFill>
                  <a:srgbClr val="FF0000"/>
                </a:solidFill>
              </a:rPr>
              <a:t>Veľmi závažné</a:t>
            </a:r>
            <a:r>
              <a:rPr lang="sk-SK" sz="3600" dirty="0"/>
              <a:t>: vo vzťahu k novej prílohe č. 3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2600" dirty="0">
                <a:solidFill>
                  <a:srgbClr val="002060"/>
                </a:solidFill>
              </a:rPr>
              <a:t>Nový </a:t>
            </a:r>
            <a:r>
              <a:rPr lang="sk-SK" sz="2600" dirty="0">
                <a:solidFill>
                  <a:srgbClr val="C00000"/>
                </a:solidFill>
              </a:rPr>
              <a:t>§ 13 a – Prechodné ustanovenie k úpravám účinným od 15. decembra 2024</a:t>
            </a:r>
          </a:p>
          <a:p>
            <a:pPr>
              <a:buNone/>
            </a:pPr>
            <a:r>
              <a:rPr lang="sk-SK" sz="2600" dirty="0">
                <a:solidFill>
                  <a:srgbClr val="C00000"/>
                </a:solidFill>
              </a:rPr>
              <a:t>	</a:t>
            </a:r>
          </a:p>
          <a:p>
            <a:pPr algn="ctr">
              <a:buNone/>
            </a:pPr>
            <a:r>
              <a:rPr lang="sk-SK" sz="2600" b="1" dirty="0"/>
              <a:t>Rozpočítanie množstva dodaného tepla </a:t>
            </a:r>
          </a:p>
          <a:p>
            <a:pPr algn="ctr">
              <a:buNone/>
            </a:pPr>
            <a:r>
              <a:rPr lang="sk-SK" sz="2600" b="1" dirty="0"/>
              <a:t>podľa § 8 ods. 4 sa uskutoční prvýkrát v roku 2025 </a:t>
            </a:r>
          </a:p>
          <a:p>
            <a:pPr algn="ctr">
              <a:buNone/>
            </a:pPr>
            <a:r>
              <a:rPr lang="sk-SK" sz="2800" b="1" dirty="0"/>
              <a:t>a </a:t>
            </a:r>
            <a:br>
              <a:rPr lang="sk-SK" sz="2800" b="1" dirty="0"/>
            </a:br>
            <a:r>
              <a:rPr lang="sk-SK" sz="2800" b="1" dirty="0"/>
              <a:t>bude sa týkať zúčtovacieho obdobia </a:t>
            </a:r>
          </a:p>
          <a:p>
            <a:pPr algn="ctr">
              <a:buNone/>
            </a:pPr>
            <a:r>
              <a:rPr lang="sk-SK" sz="2800" b="1" dirty="0"/>
              <a:t>za rok 2024.</a:t>
            </a:r>
            <a:endParaRPr lang="sk-SK" sz="2800" dirty="0"/>
          </a:p>
          <a:p>
            <a:pPr>
              <a:buNone/>
            </a:pPr>
            <a:endParaRPr lang="sk-SK" sz="2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793B241-C57C-732B-BB7D-9F281B209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Výhrady voči vyhláške po jej nástupe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A51D25E-8623-BDE9-0605-1157D4365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300" dirty="0"/>
              <a:t> nejasné prechodné ustanovenia</a:t>
            </a:r>
          </a:p>
          <a:p>
            <a:r>
              <a:rPr lang="sk-SK" sz="2300" dirty="0"/>
              <a:t> preklepy </a:t>
            </a:r>
          </a:p>
          <a:p>
            <a:r>
              <a:rPr lang="sk-SK" sz="2300" dirty="0"/>
              <a:t> nejasné prechodné ustanovenia </a:t>
            </a:r>
          </a:p>
          <a:p>
            <a:r>
              <a:rPr lang="sk-SK" sz="2300" dirty="0"/>
              <a:t> nepochopenie stavebnej fyziky – šírenie tepla v objektoch</a:t>
            </a:r>
          </a:p>
          <a:p>
            <a:r>
              <a:rPr lang="sk-SK" sz="2300" dirty="0"/>
              <a:t> odpojené byty vyvolali mediálny cirkus a tlak na ministerku hospodárstva</a:t>
            </a:r>
          </a:p>
          <a:p>
            <a:r>
              <a:rPr lang="sk-SK" sz="2300" dirty="0"/>
              <a:t>neodstránila nespravodlivosť pri rozpočítavaní nákladov na dodávku tepla pre ohrev teplej vody, najmä pri ZZ max. 20%</a:t>
            </a:r>
          </a:p>
          <a:p>
            <a:r>
              <a:rPr lang="sk-SK" sz="2300" dirty="0"/>
              <a:t>neriešila rozpočítavanie chladu</a:t>
            </a:r>
          </a:p>
        </p:txBody>
      </p:sp>
    </p:spTree>
    <p:extLst>
      <p:ext uri="{BB962C8B-B14F-4D97-AF65-F5344CB8AC3E}">
        <p14:creationId xmlns:p14="http://schemas.microsoft.com/office/powerpoint/2010/main" val="4280271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7704" y="2060848"/>
            <a:ext cx="5832648" cy="2448272"/>
          </a:xfrm>
        </p:spPr>
        <p:txBody>
          <a:bodyPr>
            <a:normAutofit/>
          </a:bodyPr>
          <a:lstStyle/>
          <a:p>
            <a:r>
              <a:rPr lang="sk-SK" sz="4600" dirty="0"/>
              <a:t>Ďakujem za pozornosť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601</Words>
  <Application>Microsoft Office PowerPoint</Application>
  <PresentationFormat>Prezentácia na obrazovke (4:3)</PresentationFormat>
  <Paragraphs>78</Paragraphs>
  <Slides>18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1" baseType="lpstr">
      <vt:lpstr>Arial</vt:lpstr>
      <vt:lpstr>Calibri</vt:lpstr>
      <vt:lpstr>Motiv sady Office</vt:lpstr>
      <vt:lpstr> NOVELA VYHLÁŠKY  č. 503/2022 Z. Z.  A SÚVISIACA LEGISLATÍVA </vt:lpstr>
      <vt:lpstr>Vyhláška Ministerstva hospodárstva Slovenskej republiky č. 503/2022 Z. z.</vt:lpstr>
      <vt:lpstr>Vyhláška Ministerstva hospodárstva Slovenskej republiky č. 503/2022 Z. z.</vt:lpstr>
      <vt:lpstr>Maximálne 2,5-násobok</vt:lpstr>
      <vt:lpstr>Maximálne 2,5-násobok</vt:lpstr>
      <vt:lpstr>Rozpočítanie nákladov na teplú vodu pre objekt rozpočítavania</vt:lpstr>
      <vt:lpstr>Rozpočítanie nákladov na teplú vodu pre objekt rozpočítavania</vt:lpstr>
      <vt:lpstr>Vyhláška Ministerstva hospodárstva Slovenskej republiky č. 503/2022 Z. z.</vt:lpstr>
      <vt:lpstr>Nová vyhláška č. 503/2022 Z. z.</vt:lpstr>
      <vt:lpstr>Vyhláška 337/2024   s účinnosťou od 15. decembra 2024</vt:lpstr>
      <vt:lpstr>Vyhláška 337/2024   s účinnosťou od 15. decembra 2024</vt:lpstr>
      <vt:lpstr> Stredne závažné </vt:lpstr>
      <vt:lpstr> Stredne závažné </vt:lpstr>
      <vt:lpstr>Veľmi závažné – vo vzťahu k novej prílohe č. 3</vt:lpstr>
      <vt:lpstr>Veľmi závažné – vo vzťahu k novej prílohe č. 3</vt:lpstr>
      <vt:lpstr>Veľmi závažné: vo vzťahu k novej prílohe č. 3</vt:lpstr>
      <vt:lpstr>Výhrady voči vyhláške po jej nástupe</vt:lpstr>
      <vt:lpstr>Ďakujem za pozornosť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NOVELA VYHLÁŠKY č. 503/2022 Z. Z. A SÚVISIACA LEGISLATÍVA</dc:title>
  <dc:creator>Katarina Kleinova</dc:creator>
  <cp:lastModifiedBy>Martin</cp:lastModifiedBy>
  <cp:revision>18</cp:revision>
  <dcterms:created xsi:type="dcterms:W3CDTF">2025-03-17T08:07:33Z</dcterms:created>
  <dcterms:modified xsi:type="dcterms:W3CDTF">2025-03-21T09:01:13Z</dcterms:modified>
</cp:coreProperties>
</file>